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A2CE7AF3-D543-4BEF-8FDC-EDC51ED773EF}">
          <p14:sldIdLst>
            <p14:sldId id="258"/>
            <p14:sldId id="257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Ведюкова Екатерина Викторовна" initials="ВЕВ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1" autoAdjust="0"/>
  </p:normalViewPr>
  <p:slideViewPr>
    <p:cSldViewPr>
      <p:cViewPr>
        <p:scale>
          <a:sx n="100" d="100"/>
          <a:sy n="100" d="100"/>
        </p:scale>
        <p:origin x="-954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F1B0D-A6B9-4622-86EA-762F5C8E9812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DEAEF-F99C-4BD7-A545-148F2575D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117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DEAEF-F99C-4BD7-A545-148F2575D5E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698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DB9A-0A30-4E38-871E-E7217A7A8E46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9493-F513-4AE6-B189-A6806F978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340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DB9A-0A30-4E38-871E-E7217A7A8E46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9493-F513-4AE6-B189-A6806F978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081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DB9A-0A30-4E38-871E-E7217A7A8E46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9493-F513-4AE6-B189-A6806F978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349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DB9A-0A30-4E38-871E-E7217A7A8E46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9493-F513-4AE6-B189-A6806F978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336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DB9A-0A30-4E38-871E-E7217A7A8E46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9493-F513-4AE6-B189-A6806F978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155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DB9A-0A30-4E38-871E-E7217A7A8E46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9493-F513-4AE6-B189-A6806F978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835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DB9A-0A30-4E38-871E-E7217A7A8E46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9493-F513-4AE6-B189-A6806F978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668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DB9A-0A30-4E38-871E-E7217A7A8E46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9493-F513-4AE6-B189-A6806F978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188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DB9A-0A30-4E38-871E-E7217A7A8E46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9493-F513-4AE6-B189-A6806F978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570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DB9A-0A30-4E38-871E-E7217A7A8E46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9493-F513-4AE6-B189-A6806F978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894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DB9A-0A30-4E38-871E-E7217A7A8E46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E9493-F513-4AE6-B189-A6806F978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68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6DB9A-0A30-4E38-871E-E7217A7A8E46}" type="datetimeFigureOut">
              <a:rPr lang="ru-RU" smtClean="0"/>
              <a:t>11.03.2026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E9493-F513-4AE6-B189-A6806F978F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326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Обязанность декларировать доход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" y="1094010"/>
            <a:ext cx="8229600" cy="5647358"/>
          </a:xfrm>
          <a:ln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ИП              нотариусы           адвокаты</a:t>
            </a:r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Обязанность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Аренда имущества                             подарки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                              казино</a:t>
            </a:r>
            <a:r>
              <a:rPr lang="ru-RU" sz="1100" dirty="0" smtClean="0"/>
              <a:t> </a:t>
            </a:r>
            <a:r>
              <a:rPr lang="ru-RU" sz="1600" dirty="0" smtClean="0"/>
              <a:t>(менее 15т.р.)                                </a:t>
            </a:r>
            <a:r>
              <a:rPr lang="ru-RU" sz="1800" dirty="0" smtClean="0"/>
              <a:t>доход за пределами РФ</a:t>
            </a:r>
            <a:endParaRPr lang="ru-RU" sz="1800" dirty="0"/>
          </a:p>
          <a:p>
            <a:pPr marL="0" indent="0" algn="ctr">
              <a:buNone/>
            </a:pPr>
            <a:endParaRPr lang="ru-RU" sz="1100" dirty="0" smtClean="0"/>
          </a:p>
          <a:p>
            <a:pPr marL="0" indent="0" algn="ctr">
              <a:buNone/>
            </a:pPr>
            <a:r>
              <a:rPr lang="ru-RU" u="sng" dirty="0" smtClean="0"/>
              <a:t>Продажа имущества</a:t>
            </a:r>
            <a:endParaRPr lang="ru-RU" u="sng" dirty="0"/>
          </a:p>
          <a:p>
            <a:pPr marL="0" indent="0" algn="ctr">
              <a:buNone/>
            </a:pPr>
            <a:r>
              <a:rPr lang="ru-RU" sz="1200" dirty="0" smtClean="0"/>
              <a:t>(в собственности менее минимального срока хранения)</a:t>
            </a:r>
          </a:p>
          <a:p>
            <a:pPr marL="0" indent="0" algn="ctr">
              <a:buNone/>
            </a:pPr>
            <a:r>
              <a:rPr lang="ru-RU" sz="2000" dirty="0" smtClean="0"/>
              <a:t>(</a:t>
            </a:r>
            <a:r>
              <a:rPr lang="ru-RU" sz="2000" dirty="0" smtClean="0">
                <a:solidFill>
                  <a:srgbClr val="7030A0"/>
                </a:solidFill>
              </a:rPr>
              <a:t>квартиры, дома, комнаты, земля, транспорт</a:t>
            </a:r>
            <a:r>
              <a:rPr lang="ru-RU" sz="2000" dirty="0" smtClean="0"/>
              <a:t>)</a:t>
            </a:r>
          </a:p>
          <a:p>
            <a:pPr marL="0" indent="0">
              <a:buNone/>
            </a:pPr>
            <a:r>
              <a:rPr lang="ru-RU" sz="1800" dirty="0" smtClean="0"/>
              <a:t>Транспорт - 3 года</a:t>
            </a:r>
          </a:p>
          <a:p>
            <a:pPr marL="0" indent="0">
              <a:buNone/>
            </a:pPr>
            <a:r>
              <a:rPr lang="ru-RU" sz="1800" dirty="0" smtClean="0"/>
              <a:t>Имущество – 5 лет   </a:t>
            </a:r>
            <a:r>
              <a:rPr lang="ru-RU" sz="1600" dirty="0" smtClean="0"/>
              <a:t>(3 года для</a:t>
            </a:r>
            <a:r>
              <a:rPr lang="en-US" sz="1600" dirty="0" smtClean="0"/>
              <a:t>: -</a:t>
            </a:r>
            <a:r>
              <a:rPr lang="ru-RU" sz="1600" dirty="0" smtClean="0"/>
              <a:t> наследство  - дарение  -  приватизация</a:t>
            </a:r>
          </a:p>
          <a:p>
            <a:pPr marL="0" indent="0">
              <a:buNone/>
            </a:pPr>
            <a:r>
              <a:rPr lang="ru-RU" sz="1600" dirty="0"/>
              <a:t> </a:t>
            </a:r>
            <a:r>
              <a:rPr lang="ru-RU" sz="1600" dirty="0" smtClean="0"/>
              <a:t>                                                                 - единственное жилье семьи  )</a:t>
            </a:r>
          </a:p>
          <a:p>
            <a:pPr marL="0" indent="2960688">
              <a:buNone/>
            </a:pPr>
            <a:endParaRPr lang="ru-RU" sz="16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1691680" y="1746567"/>
            <a:ext cx="1584176" cy="8640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4427984" y="1628800"/>
            <a:ext cx="0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5673137" y="1818575"/>
            <a:ext cx="648072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1619672" y="2852936"/>
            <a:ext cx="172819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508104" y="2852936"/>
            <a:ext cx="2232248" cy="9361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3419872" y="2816932"/>
            <a:ext cx="648072" cy="10081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4788024" y="2844898"/>
            <a:ext cx="648072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431477" y="2816932"/>
            <a:ext cx="0" cy="165618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790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2400" dirty="0" smtClean="0"/>
              <a:t>Данные из деклараций 3-НДФЛ. Сумма заявленного дохода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4940841"/>
              </p:ext>
            </p:extLst>
          </p:nvPr>
        </p:nvGraphicFramePr>
        <p:xfrm>
          <a:off x="971600" y="908720"/>
          <a:ext cx="6656370" cy="3168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1368152"/>
                <a:gridCol w="1296144"/>
                <a:gridCol w="1327778"/>
              </a:tblGrid>
              <a:tr h="699481">
                <a:tc>
                  <a:txBody>
                    <a:bodyPr/>
                    <a:lstStyle/>
                    <a:p>
                      <a:r>
                        <a:rPr lang="ru-RU" dirty="0" smtClean="0"/>
                        <a:t>Доход, заявленный в декларации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2022г </a:t>
                      </a:r>
                    </a:p>
                    <a:p>
                      <a:pPr algn="ctr"/>
                      <a:r>
                        <a:rPr lang="ru-RU" dirty="0" smtClean="0"/>
                        <a:t>(чел)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2023г </a:t>
                      </a:r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(</a:t>
                      </a:r>
                      <a:r>
                        <a:rPr lang="ru-RU" dirty="0" smtClean="0"/>
                        <a:t>чел)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2024г </a:t>
                      </a:r>
                    </a:p>
                    <a:p>
                      <a:pPr algn="ctr"/>
                      <a:r>
                        <a:rPr lang="ru-RU" dirty="0" smtClean="0"/>
                        <a:t>(чел)</a:t>
                      </a:r>
                      <a:endParaRPr lang="ru-RU" dirty="0"/>
                    </a:p>
                  </a:txBody>
                  <a:tcPr/>
                </a:tc>
              </a:tr>
              <a:tr h="413833">
                <a:tc>
                  <a:txBody>
                    <a:bodyPr/>
                    <a:lstStyle/>
                    <a:p>
                      <a:r>
                        <a:rPr lang="ru-RU" dirty="0" smtClean="0"/>
                        <a:t>1. от 1 млн до 10 млн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10 604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14 347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16 171</a:t>
                      </a:r>
                      <a:endParaRPr lang="ru-RU" dirty="0"/>
                    </a:p>
                  </a:txBody>
                  <a:tcPr/>
                </a:tc>
              </a:tr>
              <a:tr h="413833">
                <a:tc>
                  <a:txBody>
                    <a:bodyPr/>
                    <a:lstStyle/>
                    <a:p>
                      <a:r>
                        <a:rPr lang="ru-RU" dirty="0" smtClean="0"/>
                        <a:t>2. от 10 млн до 100 млн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233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209</a:t>
                      </a:r>
                      <a:endParaRPr lang="ru-RU" dirty="0"/>
                    </a:p>
                  </a:txBody>
                  <a:tcPr/>
                </a:tc>
              </a:tr>
              <a:tr h="413833">
                <a:tc>
                  <a:txBody>
                    <a:bodyPr/>
                    <a:lstStyle/>
                    <a:p>
                      <a:r>
                        <a:rPr lang="ru-RU" dirty="0" smtClean="0"/>
                        <a:t>3. от 100 млн до 500 млн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</a:t>
                      </a:r>
                      <a:endParaRPr lang="ru-RU" dirty="0"/>
                    </a:p>
                  </a:txBody>
                  <a:tcPr/>
                </a:tc>
              </a:tr>
              <a:tr h="413833">
                <a:tc>
                  <a:txBody>
                    <a:bodyPr/>
                    <a:lstStyle/>
                    <a:p>
                      <a:r>
                        <a:rPr lang="ru-RU" dirty="0" smtClean="0"/>
                        <a:t>4. от</a:t>
                      </a:r>
                      <a:r>
                        <a:rPr lang="ru-RU" baseline="0" dirty="0" smtClean="0"/>
                        <a:t> 500 млн до 1 млрд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  <a:tr h="399704">
                <a:tc>
                  <a:txBody>
                    <a:bodyPr/>
                    <a:lstStyle/>
                    <a:p>
                      <a:r>
                        <a:rPr lang="ru-RU" dirty="0" smtClean="0"/>
                        <a:t>5. более</a:t>
                      </a:r>
                      <a:r>
                        <a:rPr lang="ru-RU" baseline="0" dirty="0" smtClean="0"/>
                        <a:t> 1 млрд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</a:tr>
              <a:tr h="41383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085356"/>
              </p:ext>
            </p:extLst>
          </p:nvPr>
        </p:nvGraphicFramePr>
        <p:xfrm>
          <a:off x="1115616" y="4744472"/>
          <a:ext cx="6552728" cy="1623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0360"/>
                <a:gridCol w="1656184"/>
                <a:gridCol w="1656184"/>
              </a:tblGrid>
              <a:tr h="3657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2023г (</a:t>
                      </a:r>
                      <a:r>
                        <a:rPr lang="ru-RU" dirty="0" err="1" smtClean="0"/>
                        <a:t>млн.руб</a:t>
                      </a:r>
                      <a:r>
                        <a:rPr lang="ru-RU" dirty="0" smtClean="0"/>
                        <a:t>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2024г</a:t>
                      </a:r>
                    </a:p>
                    <a:p>
                      <a:pPr algn="ctr"/>
                      <a:r>
                        <a:rPr lang="ru-RU" dirty="0" smtClean="0"/>
                        <a:t>(</a:t>
                      </a:r>
                      <a:r>
                        <a:rPr lang="ru-RU" dirty="0" err="1" smtClean="0"/>
                        <a:t>млн.руб</a:t>
                      </a:r>
                      <a:r>
                        <a:rPr lang="ru-RU" dirty="0" smtClean="0"/>
                        <a:t>)</a:t>
                      </a:r>
                      <a:endParaRPr lang="ru-RU" dirty="0"/>
                    </a:p>
                  </a:txBody>
                  <a:tcPr/>
                </a:tc>
              </a:tr>
              <a:tr h="479008">
                <a:tc>
                  <a:txBody>
                    <a:bodyPr/>
                    <a:lstStyle/>
                    <a:p>
                      <a:r>
                        <a:rPr lang="ru-RU" dirty="0" smtClean="0"/>
                        <a:t>Заявлен налог к</a:t>
                      </a:r>
                      <a:r>
                        <a:rPr lang="ru-RU" baseline="0" dirty="0" smtClean="0"/>
                        <a:t> уплате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549</a:t>
                      </a:r>
                      <a:endParaRPr lang="ru-RU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dirty="0" smtClean="0"/>
                        <a:t>Заявлен налог к возврату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1 362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1 238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115616" y="4221088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Данные из деклараций </a:t>
            </a:r>
            <a:r>
              <a:rPr lang="ru-RU" dirty="0" smtClean="0"/>
              <a:t>3-НДФЛ</a:t>
            </a:r>
            <a:r>
              <a:rPr lang="ru-RU" dirty="0"/>
              <a:t> </a:t>
            </a:r>
            <a:r>
              <a:rPr lang="ru-RU" dirty="0" smtClean="0"/>
              <a:t>по возврату и уплате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389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178</Words>
  <Application>Microsoft Office PowerPoint</Application>
  <PresentationFormat>Экран (4:3)</PresentationFormat>
  <Paragraphs>54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Обязанность декларировать доход</vt:lpstr>
      <vt:lpstr>Данные из деклараций 3-НДФЛ. Сумма заявленного дохода</vt:lpstr>
    </vt:vector>
  </TitlesOfParts>
  <Company>IFNS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Зимина Наталья Валерьевна</dc:creator>
  <cp:lastModifiedBy>Ведюкова Екатерина Викторовна</cp:lastModifiedBy>
  <cp:revision>13</cp:revision>
  <dcterms:created xsi:type="dcterms:W3CDTF">2024-02-05T13:32:54Z</dcterms:created>
  <dcterms:modified xsi:type="dcterms:W3CDTF">2026-03-11T09:27:09Z</dcterms:modified>
</cp:coreProperties>
</file>